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Default Extension="emf" ContentType="image/x-emf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18"/>
  </p:notesMasterIdLst>
  <p:sldIdLst>
    <p:sldId id="316" r:id="rId2"/>
    <p:sldId id="299" r:id="rId3"/>
    <p:sldId id="298" r:id="rId4"/>
    <p:sldId id="263" r:id="rId5"/>
    <p:sldId id="267" r:id="rId6"/>
    <p:sldId id="268" r:id="rId7"/>
    <p:sldId id="265" r:id="rId8"/>
    <p:sldId id="266" r:id="rId9"/>
    <p:sldId id="269" r:id="rId10"/>
    <p:sldId id="274" r:id="rId11"/>
    <p:sldId id="300" r:id="rId12"/>
    <p:sldId id="309" r:id="rId13"/>
    <p:sldId id="307" r:id="rId14"/>
    <p:sldId id="308" r:id="rId15"/>
    <p:sldId id="270" r:id="rId16"/>
    <p:sldId id="317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A6C7F2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608" y="-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333FB-5D56-B84F-A187-B3E55C65814D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46A184-9078-4F46-AA4E-E55B4C6C71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4952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6573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8362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4988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5111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2843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4856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7034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0470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4772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4854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7061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E0DF5-8B3F-E24A-82D8-818AC32A4936}" type="datetimeFigureOut">
              <a:rPr lang="en-US" smtClean="0"/>
              <a:pPr/>
              <a:t>10/18/17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5573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8667"/>
            <a:ext cx="7772400" cy="1470025"/>
          </a:xfrm>
        </p:spPr>
        <p:txBody>
          <a:bodyPr/>
          <a:lstStyle/>
          <a:p>
            <a:r>
              <a:rPr lang="en-US" dirty="0" smtClean="0"/>
              <a:t>Warm 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7533" y="1808692"/>
            <a:ext cx="7450667" cy="3996268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Explain the difference between expansionism and imperialism</a:t>
            </a:r>
            <a:r>
              <a:rPr lang="en-US" sz="4000" dirty="0" smtClean="0">
                <a:solidFill>
                  <a:schemeClr val="tx1"/>
                </a:solidFill>
              </a:rPr>
              <a:t>.</a:t>
            </a:r>
          </a:p>
          <a:p>
            <a:endParaRPr lang="en-US" sz="4000" dirty="0" smtClean="0">
              <a:solidFill>
                <a:schemeClr val="tx1"/>
              </a:solidFill>
            </a:endParaRPr>
          </a:p>
          <a:p>
            <a:r>
              <a:rPr lang="en-US" sz="4000" dirty="0" smtClean="0">
                <a:solidFill>
                  <a:schemeClr val="tx1"/>
                </a:solidFill>
              </a:rPr>
              <a:t>Please include the names of specific places in your answer.</a:t>
            </a:r>
          </a:p>
          <a:p>
            <a:endParaRPr 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7167" y="4581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37167" y="2254986"/>
            <a:ext cx="7851434" cy="1028973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the belief that a country should grow larger : a policy of increasing a country's size by expanding its territory</a:t>
            </a:r>
          </a:p>
        </p:txBody>
      </p:sp>
      <p:sp>
        <p:nvSpPr>
          <p:cNvPr id="6" name="Rectangle 5"/>
          <p:cNvSpPr/>
          <p:nvPr/>
        </p:nvSpPr>
        <p:spPr>
          <a:xfrm>
            <a:off x="1037168" y="4936886"/>
            <a:ext cx="7851434" cy="152704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t</a:t>
            </a:r>
            <a:r>
              <a:rPr lang="en-US" sz="2400" dirty="0" smtClean="0">
                <a:solidFill>
                  <a:schemeClr val="tx1"/>
                </a:solidFill>
              </a:rPr>
              <a:t>he </a:t>
            </a:r>
            <a:r>
              <a:rPr lang="en-US" sz="2400" dirty="0">
                <a:solidFill>
                  <a:schemeClr val="tx1"/>
                </a:solidFill>
              </a:rPr>
              <a:t>practice of acquiring full or partial political control over another country, occupying it with settlers, and exploiting it economically.</a:t>
            </a:r>
          </a:p>
        </p:txBody>
      </p:sp>
      <p:sp>
        <p:nvSpPr>
          <p:cNvPr id="7" name="Rectangle 6"/>
          <p:cNvSpPr/>
          <p:nvPr/>
        </p:nvSpPr>
        <p:spPr>
          <a:xfrm>
            <a:off x="277191" y="3620225"/>
            <a:ext cx="7523873" cy="9335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to </a:t>
            </a:r>
            <a:r>
              <a:rPr lang="en-US" sz="2400" dirty="0">
                <a:solidFill>
                  <a:schemeClr val="tx1"/>
                </a:solidFill>
              </a:rPr>
              <a:t>influence with ideas, customs, </a:t>
            </a:r>
            <a:r>
              <a:rPr lang="en-US" sz="2400" dirty="0" smtClean="0">
                <a:solidFill>
                  <a:schemeClr val="tx1"/>
                </a:solidFill>
              </a:rPr>
              <a:t>practices </a:t>
            </a:r>
            <a:r>
              <a:rPr lang="en-US" sz="2400" dirty="0">
                <a:solidFill>
                  <a:schemeClr val="tx1"/>
                </a:solidFill>
              </a:rPr>
              <a:t>characteristic of </a:t>
            </a:r>
            <a:r>
              <a:rPr lang="en-US" sz="2400" dirty="0" smtClean="0">
                <a:solidFill>
                  <a:schemeClr val="tx1"/>
                </a:solidFill>
              </a:rPr>
              <a:t>“western” civilizations or societies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7191" y="328397"/>
            <a:ext cx="8611411" cy="144494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s</a:t>
            </a:r>
            <a:r>
              <a:rPr lang="en-US" sz="2400" dirty="0" smtClean="0">
                <a:solidFill>
                  <a:schemeClr val="tx1"/>
                </a:solidFill>
              </a:rPr>
              <a:t>tate practice </a:t>
            </a:r>
            <a:r>
              <a:rPr lang="en-US" sz="2400" dirty="0">
                <a:solidFill>
                  <a:schemeClr val="tx1"/>
                </a:solidFill>
              </a:rPr>
              <a:t>of extending power and dominion, especially by direct territorial acquisition or by gaining political and economic </a:t>
            </a:r>
            <a:r>
              <a:rPr lang="en-US" sz="2400" dirty="0" smtClean="0">
                <a:solidFill>
                  <a:schemeClr val="tx1"/>
                </a:solidFill>
              </a:rPr>
              <a:t>control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5425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7167" y="4581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29591" y="2301826"/>
            <a:ext cx="7851434" cy="1028973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the belief that a country should grow larger : a policy of increasing a country's size by expanding its territory</a:t>
            </a:r>
          </a:p>
        </p:txBody>
      </p:sp>
      <p:sp>
        <p:nvSpPr>
          <p:cNvPr id="6" name="Rectangle 5"/>
          <p:cNvSpPr/>
          <p:nvPr/>
        </p:nvSpPr>
        <p:spPr>
          <a:xfrm>
            <a:off x="1077071" y="5190886"/>
            <a:ext cx="7851434" cy="152704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t</a:t>
            </a:r>
            <a:r>
              <a:rPr lang="en-US" sz="2400" dirty="0" smtClean="0">
                <a:solidFill>
                  <a:schemeClr val="tx1"/>
                </a:solidFill>
              </a:rPr>
              <a:t>he </a:t>
            </a:r>
            <a:r>
              <a:rPr lang="en-US" sz="2400" dirty="0">
                <a:solidFill>
                  <a:schemeClr val="tx1"/>
                </a:solidFill>
              </a:rPr>
              <a:t>practice of acquiring full or partial political control over another country, occupying it with settlers, and exploiting it economically.</a:t>
            </a:r>
          </a:p>
        </p:txBody>
      </p:sp>
      <p:sp>
        <p:nvSpPr>
          <p:cNvPr id="7" name="Rectangle 6"/>
          <p:cNvSpPr/>
          <p:nvPr/>
        </p:nvSpPr>
        <p:spPr>
          <a:xfrm>
            <a:off x="429591" y="3821668"/>
            <a:ext cx="7523873" cy="9335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to </a:t>
            </a:r>
            <a:r>
              <a:rPr lang="en-US" sz="2400" dirty="0">
                <a:solidFill>
                  <a:schemeClr val="tx1"/>
                </a:solidFill>
              </a:rPr>
              <a:t>influence with ideas, customs, </a:t>
            </a:r>
            <a:r>
              <a:rPr lang="en-US" sz="2400" dirty="0" smtClean="0">
                <a:solidFill>
                  <a:schemeClr val="tx1"/>
                </a:solidFill>
              </a:rPr>
              <a:t>practices </a:t>
            </a:r>
            <a:r>
              <a:rPr lang="en-US" sz="2400" dirty="0">
                <a:solidFill>
                  <a:schemeClr val="tx1"/>
                </a:solidFill>
              </a:rPr>
              <a:t>characteristic of </a:t>
            </a:r>
            <a:r>
              <a:rPr lang="en-US" sz="2400" dirty="0" smtClean="0">
                <a:solidFill>
                  <a:schemeClr val="tx1"/>
                </a:solidFill>
              </a:rPr>
              <a:t>“western” civilizations or societies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7094" y="458170"/>
            <a:ext cx="8611411" cy="144494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s</a:t>
            </a:r>
            <a:r>
              <a:rPr lang="en-US" sz="2400" dirty="0" smtClean="0">
                <a:solidFill>
                  <a:schemeClr val="tx1"/>
                </a:solidFill>
              </a:rPr>
              <a:t>tate practice </a:t>
            </a:r>
            <a:r>
              <a:rPr lang="en-US" sz="2400" dirty="0">
                <a:solidFill>
                  <a:schemeClr val="tx1"/>
                </a:solidFill>
              </a:rPr>
              <a:t>of extending power and dominion, especially by direct territorial acquisition or by gaining political and economic </a:t>
            </a:r>
            <a:r>
              <a:rPr lang="en-US" sz="2400" dirty="0" smtClean="0">
                <a:solidFill>
                  <a:schemeClr val="tx1"/>
                </a:solidFill>
              </a:rPr>
              <a:t>control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7094" y="204170"/>
            <a:ext cx="3285067" cy="5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Imperialism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799" y="1903111"/>
            <a:ext cx="3285067" cy="5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Expansionism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3380491"/>
            <a:ext cx="3285067" cy="5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Westernization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799" y="4936886"/>
            <a:ext cx="3285067" cy="5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Colonialism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9412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7167" y="4581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29591" y="4846894"/>
            <a:ext cx="7851434" cy="1028973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the belief that a country should grow larger : a policy of increasing a country's size by expanding its territory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799" y="1586126"/>
            <a:ext cx="8611411" cy="144494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s</a:t>
            </a:r>
            <a:r>
              <a:rPr lang="en-US" sz="2400" dirty="0" smtClean="0">
                <a:solidFill>
                  <a:schemeClr val="tx1"/>
                </a:solidFill>
              </a:rPr>
              <a:t>tate practice </a:t>
            </a:r>
            <a:r>
              <a:rPr lang="en-US" sz="2400" dirty="0">
                <a:solidFill>
                  <a:schemeClr val="tx1"/>
                </a:solidFill>
              </a:rPr>
              <a:t>of extending power and dominion, especially by direct territorial acquisition or by gaining political and economic </a:t>
            </a:r>
            <a:r>
              <a:rPr lang="en-US" sz="2400" dirty="0" smtClean="0">
                <a:solidFill>
                  <a:schemeClr val="tx1"/>
                </a:solidFill>
              </a:rPr>
              <a:t>control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799" y="573502"/>
            <a:ext cx="3285067" cy="5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Imperialism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799" y="4013200"/>
            <a:ext cx="3285067" cy="50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Expansionism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9412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7787" y="1219200"/>
            <a:ext cx="7226479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Japan</a:t>
            </a:r>
          </a:p>
          <a:p>
            <a:endParaRPr lang="en-US" sz="3600" dirty="0" smtClean="0"/>
          </a:p>
          <a:p>
            <a:r>
              <a:rPr lang="en-US" sz="3600" dirty="0" smtClean="0"/>
              <a:t>Samoa</a:t>
            </a:r>
          </a:p>
          <a:p>
            <a:endParaRPr lang="en-US" sz="3600" dirty="0" smtClean="0"/>
          </a:p>
          <a:p>
            <a:r>
              <a:rPr lang="en-US" sz="3600" dirty="0" smtClean="0"/>
              <a:t>Hawaii</a:t>
            </a:r>
          </a:p>
          <a:p>
            <a:endParaRPr lang="en-US" sz="3600" dirty="0" smtClean="0"/>
          </a:p>
          <a:p>
            <a:r>
              <a:rPr lang="en-US" sz="3600" dirty="0" smtClean="0"/>
              <a:t>Latin America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2854" y="117692"/>
            <a:ext cx="8581146" cy="6740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Japan</a:t>
            </a:r>
            <a:r>
              <a:rPr lang="en-US" sz="3600" dirty="0" smtClean="0"/>
              <a:t>: Commodore Perry 1853</a:t>
            </a:r>
          </a:p>
          <a:p>
            <a:r>
              <a:rPr lang="en-US" sz="3600" dirty="0" smtClean="0"/>
              <a:t>			Trade Treaty by force</a:t>
            </a:r>
          </a:p>
          <a:p>
            <a:r>
              <a:rPr lang="en-US" sz="3600" b="1" dirty="0" smtClean="0"/>
              <a:t>Samoa</a:t>
            </a:r>
            <a:r>
              <a:rPr lang="en-US" sz="3600" dirty="0" smtClean="0"/>
              <a:t>: Coal station for ships</a:t>
            </a:r>
          </a:p>
          <a:p>
            <a:r>
              <a:rPr lang="en-US" sz="3600" dirty="0" smtClean="0"/>
              <a:t>			  Split islands with Germany</a:t>
            </a:r>
          </a:p>
          <a:p>
            <a:r>
              <a:rPr lang="en-US" sz="3600" dirty="0" smtClean="0"/>
              <a:t>			  Territory 1899</a:t>
            </a:r>
          </a:p>
          <a:p>
            <a:r>
              <a:rPr lang="en-US" sz="3600" b="1" dirty="0" smtClean="0"/>
              <a:t>Hawaii</a:t>
            </a:r>
            <a:r>
              <a:rPr lang="en-US" sz="3600" dirty="0" smtClean="0"/>
              <a:t>: Profit from agriculture-sugarcane</a:t>
            </a:r>
          </a:p>
          <a:p>
            <a:r>
              <a:rPr lang="en-US" sz="3600" dirty="0" smtClean="0"/>
              <a:t>			 End with military force</a:t>
            </a:r>
          </a:p>
          <a:p>
            <a:r>
              <a:rPr lang="en-US" sz="3600" dirty="0" smtClean="0"/>
              <a:t>			 Territory 1898</a:t>
            </a:r>
          </a:p>
          <a:p>
            <a:r>
              <a:rPr lang="en-US" sz="3600" b="1" dirty="0" smtClean="0"/>
              <a:t>Latin America</a:t>
            </a:r>
            <a:r>
              <a:rPr lang="en-US" sz="3600" dirty="0" smtClean="0"/>
              <a:t>:</a:t>
            </a:r>
          </a:p>
          <a:p>
            <a:r>
              <a:rPr lang="en-US" sz="3600" dirty="0" smtClean="0"/>
              <a:t>			Monroe Doctrine 1823			 </a:t>
            </a:r>
          </a:p>
          <a:p>
            <a:r>
              <a:rPr lang="en-US" sz="3600" dirty="0" smtClean="0"/>
              <a:t>			Pan-American Conference 1889</a:t>
            </a:r>
          </a:p>
          <a:p>
            <a:r>
              <a:rPr lang="en-US" sz="3600" dirty="0" smtClean="0"/>
              <a:t>			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world_country_eduplac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36525" y="0"/>
            <a:ext cx="887095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36525" y="0"/>
            <a:ext cx="1095375" cy="51054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1200" b="1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Label the following geographic features</a:t>
            </a: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:</a:t>
            </a: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United </a:t>
            </a: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States</a:t>
            </a:r>
            <a:endParaRPr lang="en-US" sz="1200" dirty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Atlantic </a:t>
            </a: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Ocean</a:t>
            </a:r>
            <a:endParaRPr lang="en-US" sz="1200" dirty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buFont typeface="Calibri" charset="0"/>
              <a:buAutoNum type="arabicPeriod"/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Mexico</a:t>
            </a: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	</a:t>
            </a:r>
            <a:endParaRPr lang="en-US" sz="1200" dirty="0" smtClean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buFont typeface="Calibri" charset="0"/>
              <a:buAutoNum type="arabicPeriod"/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Caribbean	</a:t>
            </a:r>
          </a:p>
          <a:p>
            <a:pPr>
              <a:buFont typeface="Calibri" charset="0"/>
              <a:buAutoNum type="arabicPeriod"/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Cuba</a:t>
            </a:r>
            <a:endParaRPr lang="en-US" sz="1200" dirty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Dominican Republic</a:t>
            </a: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Haiti</a:t>
            </a: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Puerto Rico</a:t>
            </a: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Panama</a:t>
            </a: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Nicaragua</a:t>
            </a:r>
          </a:p>
          <a:p>
            <a:pPr>
              <a:buFont typeface="Calibri" charset="0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Honduras</a:t>
            </a:r>
          </a:p>
          <a:p>
            <a:pPr>
              <a:buFont typeface="Calibri" charset="0"/>
              <a:buAutoNum type="arabicPeriod"/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Colombia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Pacific </a:t>
            </a: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Ocean</a:t>
            </a:r>
            <a:endParaRPr lang="en-US" sz="1200" dirty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Philippines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 smtClean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Guam</a:t>
            </a: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	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Wake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Samoa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Japan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China</a:t>
            </a:r>
          </a:p>
          <a:p>
            <a:endParaRPr lang="en-US" sz="1200" dirty="0" smtClean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>
              <a:buFont typeface="Calibri" charset="0"/>
              <a:buAutoNum type="arabicPeriod"/>
            </a:pPr>
            <a:endParaRPr lang="en-US" sz="1200" dirty="0">
              <a:solidFill>
                <a:schemeClr val="tx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				</a:t>
            </a:r>
          </a:p>
          <a:p>
            <a:r>
              <a:rPr lang="en-US" sz="1200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					</a:t>
            </a:r>
          </a:p>
        </p:txBody>
      </p:sp>
      <p:sp>
        <p:nvSpPr>
          <p:cNvPr id="7" name="Rectangle 6"/>
          <p:cNvSpPr/>
          <p:nvPr/>
        </p:nvSpPr>
        <p:spPr>
          <a:xfrm>
            <a:off x="136525" y="5410200"/>
            <a:ext cx="9007475" cy="14478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dirty="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				</a:t>
            </a:r>
            <a:endParaRPr lang="en-US" sz="3200" b="1" dirty="0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49400" y="419100"/>
            <a:ext cx="6743700" cy="698500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United States Expansion at the beginning of the 20</a:t>
            </a:r>
            <a:r>
              <a:rPr lang="en-US" sz="2000" baseline="30000" dirty="0" smtClean="0">
                <a:solidFill>
                  <a:schemeClr val="tx1"/>
                </a:solidFill>
              </a:rPr>
              <a:t>th</a:t>
            </a:r>
            <a:r>
              <a:rPr lang="en-US" sz="2000" dirty="0" smtClean="0">
                <a:solidFill>
                  <a:schemeClr val="tx1"/>
                </a:solidFill>
              </a:rPr>
              <a:t> century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5" y="1803399"/>
            <a:ext cx="8584406" cy="4360333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778933" y="3437467"/>
            <a:ext cx="1422400" cy="999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rot="10800000">
            <a:off x="4318000" y="5935133"/>
            <a:ext cx="3149601" cy="5503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>
            <a:off x="4936066" y="2700868"/>
            <a:ext cx="1778002" cy="11514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30401" y="541867"/>
            <a:ext cx="3098801" cy="3110636"/>
          </a:xfrm>
          <a:prstGeom prst="ellipse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267202" y="541867"/>
            <a:ext cx="3149598" cy="3110636"/>
          </a:xfrm>
          <a:prstGeom prst="ellipse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87867" y="3715407"/>
            <a:ext cx="86867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Verdana" charset="0"/>
                <a:cs typeface="Verdana" charset="0"/>
              </a:rPr>
              <a:t>Compare and contrast:</a:t>
            </a:r>
          </a:p>
          <a:p>
            <a:pPr marL="742950" indent="-742950">
              <a:buFont typeface="Times" charset="0"/>
              <a:buAutoNum type="arabicPeriod"/>
            </a:pPr>
            <a:r>
              <a:rPr lang="en-US" sz="2800" dirty="0" smtClean="0">
                <a:latin typeface="Verdana" charset="0"/>
                <a:cs typeface="Verdana" charset="0"/>
              </a:rPr>
              <a:t>U.S. foreign policy in the </a:t>
            </a:r>
            <a:r>
              <a:rPr lang="en-US" sz="2800" i="1" dirty="0" smtClean="0">
                <a:latin typeface="Verdana" charset="0"/>
                <a:cs typeface="Verdana" charset="0"/>
              </a:rPr>
              <a:t>past</a:t>
            </a:r>
            <a:r>
              <a:rPr lang="en-US" sz="2800" dirty="0" smtClean="0">
                <a:latin typeface="Verdana" charset="0"/>
                <a:cs typeface="Verdana" charset="0"/>
              </a:rPr>
              <a:t> (1850 to 1900)</a:t>
            </a:r>
          </a:p>
          <a:p>
            <a:pPr marL="742950" indent="-742950">
              <a:buFont typeface="Times" charset="0"/>
              <a:buAutoNum type="arabicPeriod"/>
            </a:pPr>
            <a:r>
              <a:rPr lang="en-US" sz="2800" dirty="0" smtClean="0">
                <a:latin typeface="Verdana" charset="0"/>
                <a:cs typeface="Verdana" charset="0"/>
              </a:rPr>
              <a:t>U.S</a:t>
            </a:r>
            <a:r>
              <a:rPr lang="en-US" sz="2800" dirty="0">
                <a:latin typeface="Verdana" charset="0"/>
                <a:cs typeface="Verdana" charset="0"/>
              </a:rPr>
              <a:t>. foreign policy </a:t>
            </a:r>
            <a:r>
              <a:rPr lang="en-US" sz="2800" i="1" dirty="0" smtClean="0">
                <a:latin typeface="Verdana" charset="0"/>
                <a:cs typeface="Verdana" charset="0"/>
              </a:rPr>
              <a:t>today (21</a:t>
            </a:r>
            <a:r>
              <a:rPr lang="en-US" sz="2800" i="1" baseline="30000" dirty="0" smtClean="0">
                <a:latin typeface="Verdana" charset="0"/>
                <a:cs typeface="Verdana" charset="0"/>
              </a:rPr>
              <a:t>st</a:t>
            </a:r>
            <a:r>
              <a:rPr lang="en-US" sz="2800" i="1" dirty="0" smtClean="0">
                <a:latin typeface="Verdana" charset="0"/>
                <a:cs typeface="Verdana" charset="0"/>
              </a:rPr>
              <a:t> Century)</a:t>
            </a:r>
            <a:r>
              <a:rPr lang="en-US" sz="2800" dirty="0" smtClean="0">
                <a:latin typeface="Verdana" charset="0"/>
                <a:cs typeface="Verdana" charset="0"/>
              </a:rPr>
              <a:t> </a:t>
            </a:r>
            <a:endParaRPr lang="en-US" sz="2800" dirty="0">
              <a:latin typeface="Verdana" charset="0"/>
              <a:cs typeface="Verdana" charset="0"/>
            </a:endParaRPr>
          </a:p>
          <a:p>
            <a:pPr>
              <a:buFont typeface="Times" charset="0"/>
              <a:buNone/>
            </a:pPr>
            <a:r>
              <a:rPr lang="en-US" sz="2800" dirty="0">
                <a:latin typeface="Verdana" charset="0"/>
                <a:cs typeface="Verdana" charset="0"/>
              </a:rPr>
              <a:t>Is it mostly the same or mostly different? Explain.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7867" y="357201"/>
            <a:ext cx="936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7867" y="2116667"/>
            <a:ext cx="16185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1850 to</a:t>
            </a:r>
          </a:p>
          <a:p>
            <a:r>
              <a:rPr lang="en-US" sz="3600" dirty="0" smtClean="0"/>
              <a:t>1900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356089" y="2452174"/>
            <a:ext cx="1668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21</a:t>
            </a:r>
            <a:r>
              <a:rPr lang="en-US" sz="3600" baseline="30000" dirty="0" smtClean="0"/>
              <a:t>st</a:t>
            </a:r>
            <a:endParaRPr lang="en-US" sz="3600" dirty="0" smtClean="0"/>
          </a:p>
          <a:p>
            <a:r>
              <a:rPr lang="en-US" sz="3600" dirty="0" smtClean="0"/>
              <a:t>Century</a:t>
            </a:r>
            <a:endParaRPr lang="en-US" sz="36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089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900"/>
            <a:ext cx="9144000" cy="591616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923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12" y="0"/>
            <a:ext cx="8988588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97500" y="2476500"/>
            <a:ext cx="1418167" cy="910166"/>
          </a:xfrm>
          <a:prstGeom prst="rect">
            <a:avLst/>
          </a:prstGeom>
          <a:solidFill>
            <a:srgbClr val="A6C7F2"/>
          </a:solidFill>
          <a:ln w="28575" cmpd="sng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6392333" y="1079500"/>
            <a:ext cx="1566334" cy="1164167"/>
          </a:xfrm>
          <a:prstGeom prst="leftArrow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Manifest Destiny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0789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12" y="-275167"/>
            <a:ext cx="8988588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89033" y="2243667"/>
            <a:ext cx="1418167" cy="910166"/>
          </a:xfrm>
          <a:prstGeom prst="rect">
            <a:avLst/>
          </a:prstGeom>
          <a:solidFill>
            <a:srgbClr val="A6C7F2"/>
          </a:solidFill>
          <a:ln w="28575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6392333" y="1079500"/>
            <a:ext cx="1566334" cy="1164167"/>
          </a:xfrm>
          <a:prstGeom prst="leftArrow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Manifest Destiny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3153833" y="1452034"/>
            <a:ext cx="1989667" cy="1701799"/>
          </a:xfrm>
          <a:prstGeom prst="leftArrow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Anglo-</a:t>
            </a:r>
            <a:r>
              <a:rPr lang="en-US" dirty="0" err="1" smtClean="0">
                <a:solidFill>
                  <a:schemeClr val="tx1"/>
                </a:solidFill>
              </a:rPr>
              <a:t>Saxonism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ight Arrow 13"/>
          <p:cNvSpPr/>
          <p:nvPr/>
        </p:nvSpPr>
        <p:spPr>
          <a:xfrm rot="3300000">
            <a:off x="7265443" y="2183339"/>
            <a:ext cx="1386448" cy="1159344"/>
          </a:xfrm>
          <a:prstGeom prst="rightArrow">
            <a:avLst/>
          </a:prstGeom>
          <a:solidFill>
            <a:schemeClr val="bg1"/>
          </a:solidFill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Anglo-</a:t>
            </a:r>
            <a:r>
              <a:rPr lang="en-US" dirty="0" err="1" smtClean="0">
                <a:solidFill>
                  <a:schemeClr val="tx1"/>
                </a:solidFill>
              </a:rPr>
              <a:t>Saxonism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1807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12" y="0"/>
            <a:ext cx="8988588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97500" y="2476500"/>
            <a:ext cx="1418167" cy="910166"/>
          </a:xfrm>
          <a:prstGeom prst="rect">
            <a:avLst/>
          </a:prstGeom>
          <a:solidFill>
            <a:srgbClr val="A6C7F2"/>
          </a:solidFill>
          <a:ln w="28575" cmpd="sng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Left Arrow 9"/>
          <p:cNvSpPr/>
          <p:nvPr/>
        </p:nvSpPr>
        <p:spPr>
          <a:xfrm>
            <a:off x="6392333" y="1079500"/>
            <a:ext cx="1566334" cy="1164167"/>
          </a:xfrm>
          <a:prstGeom prst="leftArrow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Manifest Destiny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3153833" y="1452034"/>
            <a:ext cx="1989667" cy="1701799"/>
          </a:xfrm>
          <a:prstGeom prst="leftArrow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Anglo-</a:t>
            </a:r>
            <a:r>
              <a:rPr lang="en-US" dirty="0" err="1" smtClean="0">
                <a:solidFill>
                  <a:schemeClr val="tx1"/>
                </a:solidFill>
              </a:rPr>
              <a:t>Saxonism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ight Arrow 13"/>
          <p:cNvSpPr/>
          <p:nvPr/>
        </p:nvSpPr>
        <p:spPr>
          <a:xfrm rot="3300000">
            <a:off x="7101417" y="2571749"/>
            <a:ext cx="1714500" cy="1164167"/>
          </a:xfrm>
          <a:prstGeom prst="rightArrow">
            <a:avLst/>
          </a:prstGeom>
          <a:solidFill>
            <a:schemeClr val="bg1"/>
          </a:solidFill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Anglo-</a:t>
            </a:r>
            <a:r>
              <a:rPr lang="en-US" dirty="0" err="1" smtClean="0">
                <a:solidFill>
                  <a:schemeClr val="tx1"/>
                </a:solidFill>
              </a:rPr>
              <a:t>Saxonism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53834" y="4550833"/>
            <a:ext cx="4614334" cy="1253066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Social Darwinism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1807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42" y="783167"/>
            <a:ext cx="8548311" cy="543983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2337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99" y="613833"/>
            <a:ext cx="8647696" cy="563033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0932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7167" y="4581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37167" y="2014730"/>
            <a:ext cx="7851434" cy="1028973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COLONIALISM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7167" y="4850910"/>
            <a:ext cx="7851434" cy="1075344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EXPANSION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487926" y="582392"/>
            <a:ext cx="7523873" cy="9335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WESTERNIZATION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77190" y="3313676"/>
            <a:ext cx="8611411" cy="1095138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IMPERIALISM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240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23986</TotalTime>
  <Words>434</Words>
  <Application>Microsoft Macintosh PowerPoint</Application>
  <PresentationFormat>On-screen Show 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Warm Up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Hagerty</dc:creator>
  <cp:lastModifiedBy>Thomas Hagerty</cp:lastModifiedBy>
  <cp:revision>185</cp:revision>
  <cp:lastPrinted>2015-10-26T11:32:06Z</cp:lastPrinted>
  <dcterms:created xsi:type="dcterms:W3CDTF">2017-10-18T12:24:41Z</dcterms:created>
  <dcterms:modified xsi:type="dcterms:W3CDTF">2017-10-18T20:50:04Z</dcterms:modified>
</cp:coreProperties>
</file>